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3" r:id="rId3"/>
    <p:sldId id="259" r:id="rId4"/>
    <p:sldId id="261" r:id="rId5"/>
    <p:sldId id="263" r:id="rId6"/>
    <p:sldId id="264" r:id="rId7"/>
    <p:sldId id="266" r:id="rId8"/>
    <p:sldId id="267" r:id="rId9"/>
    <p:sldId id="277" r:id="rId10"/>
    <p:sldId id="269" r:id="rId11"/>
    <p:sldId id="257" r:id="rId12"/>
    <p:sldId id="270" r:id="rId13"/>
    <p:sldId id="271" r:id="rId14"/>
    <p:sldId id="291" r:id="rId15"/>
    <p:sldId id="275" r:id="rId16"/>
    <p:sldId id="276" r:id="rId17"/>
    <p:sldId id="286" r:id="rId18"/>
    <p:sldId id="289" r:id="rId19"/>
    <p:sldId id="29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00FF"/>
    <a:srgbClr val="CC0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930" tIns="46465" rIns="92930" bIns="46465" rtlCol="0"/>
          <a:lstStyle>
            <a:lvl1pPr algn="r">
              <a:defRPr sz="1200"/>
            </a:lvl1pPr>
          </a:lstStyle>
          <a:p>
            <a:fld id="{13D09D70-B7F9-4330-98EC-9C205A9520CC}" type="datetimeFigureOut">
              <a:rPr lang="en-US" smtClean="0"/>
              <a:t>12/22/2022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30" tIns="46465" rIns="92930" bIns="46465" rtlCol="0" anchor="b"/>
          <a:lstStyle>
            <a:lvl1pPr algn="r">
              <a:defRPr sz="1200"/>
            </a:lvl1pPr>
          </a:lstStyle>
          <a:p>
            <a:fld id="{D2BE5FD1-453A-478E-898F-129A18712240}" type="slidenum">
              <a:rPr lang="en-US" smtClean="0"/>
              <a:t>‹#›</a:t>
            </a:fld>
            <a:endParaRPr lang="en-US" dirty="0"/>
          </a:p>
        </p:txBody>
      </p:sp>
    </p:spTree>
    <p:extLst>
      <p:ext uri="{BB962C8B-B14F-4D97-AF65-F5344CB8AC3E}">
        <p14:creationId xmlns:p14="http://schemas.microsoft.com/office/powerpoint/2010/main" val="23704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find three comps with in $50 of the proposed rent.</a:t>
            </a:r>
          </a:p>
        </p:txBody>
      </p:sp>
      <p:sp>
        <p:nvSpPr>
          <p:cNvPr id="4" name="Slide Number Placeholder 3"/>
          <p:cNvSpPr>
            <a:spLocks noGrp="1"/>
          </p:cNvSpPr>
          <p:nvPr>
            <p:ph type="sldNum" sz="quarter" idx="10"/>
          </p:nvPr>
        </p:nvSpPr>
        <p:spPr/>
        <p:txBody>
          <a:bodyPr/>
          <a:lstStyle/>
          <a:p>
            <a:fld id="{D2BE5FD1-453A-478E-898F-129A18712240}" type="slidenum">
              <a:rPr lang="en-US" smtClean="0"/>
              <a:t>7</a:t>
            </a:fld>
            <a:endParaRPr lang="en-US" dirty="0"/>
          </a:p>
        </p:txBody>
      </p:sp>
    </p:spTree>
    <p:extLst>
      <p:ext uri="{BB962C8B-B14F-4D97-AF65-F5344CB8AC3E}">
        <p14:creationId xmlns:p14="http://schemas.microsoft.com/office/powerpoint/2010/main" val="1392823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2A80AE-0551-4610-93ED-1B79C591D374}" type="datetime1">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108502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F4D623-2E52-47C7-92A8-6FC26B435DC5}" type="datetime1">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358125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256AB1-CBE9-4884-9142-CCA299CF8BB3}" type="datetime1">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280070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B4DBF9-57A7-47F9-A4BA-DDEDB9911444}" type="datetime1">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116740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A24264-2FD7-4AF5-9B5D-968559B91A06}" type="datetime1">
              <a:rPr lang="en-US" smtClean="0"/>
              <a:t>12/22/2022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310627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E3B249-0FB0-4656-A210-125845ABEE8A}" type="datetime1">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319852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DF8669-5004-41CB-9C43-D7435DF99F09}" type="datetime1">
              <a:rPr lang="en-US" smtClean="0"/>
              <a:t>12/22/2022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1467900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676918-A545-4F37-A449-016803DA2643}" type="datetime1">
              <a:rPr lang="en-US" smtClean="0"/>
              <a:t>12/22/2022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274681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B3672-6661-46FA-A3E6-C6EBEC758165}" type="datetime1">
              <a:rPr lang="en-US" smtClean="0"/>
              <a:t>12/22/2022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132667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8A7A3D-AB50-41AF-961A-6D78037B79E4}" type="datetime1">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51049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9D2C18-0B72-4BDB-A863-F6971CF59A94}" type="datetime1">
              <a:rPr lang="en-US" smtClean="0"/>
              <a:t>12/22/2022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966291-AA7F-4F7D-A711-91804D537899}" type="slidenum">
              <a:rPr lang="en-US" smtClean="0"/>
              <a:t>‹#›</a:t>
            </a:fld>
            <a:endParaRPr lang="en-US" dirty="0"/>
          </a:p>
        </p:txBody>
      </p:sp>
    </p:spTree>
    <p:extLst>
      <p:ext uri="{BB962C8B-B14F-4D97-AF65-F5344CB8AC3E}">
        <p14:creationId xmlns:p14="http://schemas.microsoft.com/office/powerpoint/2010/main" val="345622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E579A-AF71-4262-B227-2FB7C7FEEB1E}" type="datetime1">
              <a:rPr lang="en-US" smtClean="0"/>
              <a:t>12/22/2022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66291-AA7F-4F7D-A711-91804D537899}" type="slidenum">
              <a:rPr lang="en-US" smtClean="0"/>
              <a:t>‹#›</a:t>
            </a:fld>
            <a:endParaRPr lang="en-US" dirty="0"/>
          </a:p>
        </p:txBody>
      </p:sp>
    </p:spTree>
    <p:extLst>
      <p:ext uri="{BB962C8B-B14F-4D97-AF65-F5344CB8AC3E}">
        <p14:creationId xmlns:p14="http://schemas.microsoft.com/office/powerpoint/2010/main" val="343370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lh3.googleusercontent.com/d/1AP_D9PRaHfgtRCs_emZOrMs5OM_dK0K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glover@centralvahousing.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https://lh3.googleusercontent.com/d/1AP_D9PRaHfgtRCs_emZOrMs5OM_dK0Kt" TargetMode="External"/><Relationship Id="rId2" Type="http://schemas.openxmlformats.org/officeDocument/2006/relationships/hyperlink" Target="http://www.centralvahousing.org/"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entralvahousing.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2133600"/>
          </a:xfrm>
        </p:spPr>
        <p:txBody>
          <a:bodyPr>
            <a:normAutofit/>
          </a:bodyPr>
          <a:lstStyle/>
          <a:p>
            <a:r>
              <a:rPr lang="en-US" b="1" dirty="0">
                <a:solidFill>
                  <a:srgbClr val="009999"/>
                </a:solidFill>
              </a:rPr>
              <a:t>Become a Participating Landlord</a:t>
            </a:r>
          </a:p>
          <a:p>
            <a:r>
              <a:rPr lang="en-US" b="1" dirty="0">
                <a:solidFill>
                  <a:srgbClr val="009999"/>
                </a:solidFill>
              </a:rPr>
              <a:t>in the </a:t>
            </a:r>
          </a:p>
          <a:p>
            <a:r>
              <a:rPr lang="en-US" b="1" dirty="0">
                <a:solidFill>
                  <a:srgbClr val="009999"/>
                </a:solidFill>
              </a:rPr>
              <a:t>Housing Choice Voucher Program</a:t>
            </a:r>
          </a:p>
        </p:txBody>
      </p:sp>
      <p:sp>
        <p:nvSpPr>
          <p:cNvPr id="4" name="Slide Number Placeholder 3"/>
          <p:cNvSpPr>
            <a:spLocks noGrp="1"/>
          </p:cNvSpPr>
          <p:nvPr>
            <p:ph type="sldNum" sz="quarter" idx="12"/>
          </p:nvPr>
        </p:nvSpPr>
        <p:spPr/>
        <p:txBody>
          <a:bodyPr/>
          <a:lstStyle/>
          <a:p>
            <a:fld id="{42966291-AA7F-4F7D-A711-91804D537899}" type="slidenum">
              <a:rPr lang="en-US" smtClean="0"/>
              <a:t>1</a:t>
            </a:fld>
            <a:endParaRPr lang="en-US" dirty="0"/>
          </a:p>
        </p:txBody>
      </p:sp>
      <p:pic>
        <p:nvPicPr>
          <p:cNvPr id="7" name="Picture 2">
            <a:extLst>
              <a:ext uri="{FF2B5EF4-FFF2-40B4-BE49-F238E27FC236}">
                <a16:creationId xmlns:a16="http://schemas.microsoft.com/office/drawing/2014/main" id="{47976A52-C972-45F4-A457-0E02BADF83A2}"/>
              </a:ext>
            </a:extLst>
          </p:cNvPr>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a:off x="2133600" y="762000"/>
            <a:ext cx="4770119" cy="2235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2546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Inspections cont’d</a:t>
            </a:r>
          </a:p>
        </p:txBody>
      </p:sp>
      <p:sp>
        <p:nvSpPr>
          <p:cNvPr id="3" name="Content Placeholder 2"/>
          <p:cNvSpPr>
            <a:spLocks noGrp="1"/>
          </p:cNvSpPr>
          <p:nvPr>
            <p:ph idx="1"/>
          </p:nvPr>
        </p:nvSpPr>
        <p:spPr>
          <a:xfrm>
            <a:off x="457200" y="1295400"/>
            <a:ext cx="8229600" cy="5181600"/>
          </a:xfrm>
        </p:spPr>
        <p:txBody>
          <a:bodyPr>
            <a:normAutofit/>
          </a:bodyPr>
          <a:lstStyle/>
          <a:p>
            <a:pPr marL="0" indent="0">
              <a:buNone/>
            </a:pPr>
            <a:r>
              <a:rPr lang="en-US" sz="1600" dirty="0"/>
              <a:t>	</a:t>
            </a:r>
            <a:r>
              <a:rPr lang="en-US" sz="1800" dirty="0"/>
              <a:t>Annual inspections will be completed within twelve (12) months of the initial inspection. This inspection is to identify any deficiencies that will need to be corrected by the owner/landlord.  Owners/landlords and tenants will be notified in writing if a unit fails an inspection.  All failed items must be corrected within twenty-five (25) days from the date of the letter.  If the deficiency is caused by the family, the family must make the repair(s) </a:t>
            </a:r>
            <a:r>
              <a:rPr lang="en-US" sz="1800" b="1" u="sng" dirty="0"/>
              <a:t>OR</a:t>
            </a:r>
            <a:r>
              <a:rPr lang="en-US" sz="1800" dirty="0"/>
              <a:t> arrange for the landlord to make the repairs.  The owner/landlord may charge the family for any repairs beyond normal wear and tear.  The family is responsible for damages in accordance with the lease agreement</a:t>
            </a:r>
            <a:r>
              <a:rPr lang="en-US" sz="1800" b="1" i="1" dirty="0"/>
              <a:t>.  </a:t>
            </a:r>
            <a:r>
              <a:rPr lang="en-US" sz="1800" b="1" i="1" u="sng" dirty="0"/>
              <a:t>The HCVP is not responsible for damages &amp; does not reimburse for damages to a unit.</a:t>
            </a:r>
          </a:p>
          <a:p>
            <a:pPr marL="0" indent="0">
              <a:buNone/>
            </a:pPr>
            <a:r>
              <a:rPr lang="en-US" sz="1800" dirty="0"/>
              <a:t>	The deficiencies must be repaired within the timeframe given, or payments will be abated (stopped), and the HAP contract may be terminated.  If payment is abated, the family is only responsible for the tenant portion of rent during the abatement; you cannot hold the tenant responsible for HCVP portions during abatement. It is the responsibility of the landlord to arrange for the re-inspection of the unit. Once repairs have been completed the owner must notify the housing agency and re-inspection will be scheduled within </a:t>
            </a:r>
            <a:r>
              <a:rPr lang="en-US" sz="1800" b="1" dirty="0"/>
              <a:t>10 business days</a:t>
            </a:r>
            <a:r>
              <a:rPr lang="en-US" sz="1800" dirty="0"/>
              <a:t>.</a:t>
            </a:r>
          </a:p>
          <a:p>
            <a:pPr marL="0" indent="0">
              <a:buNone/>
            </a:pPr>
            <a:r>
              <a:rPr lang="en-US" sz="1800" dirty="0"/>
              <a:t>If abated, HAP will resume on the day the unit passes inspection; however, you cannot recoup any HAP not paid while abated. 	</a:t>
            </a:r>
          </a:p>
          <a:p>
            <a:pPr marL="0" indent="0">
              <a:buNone/>
            </a:pPr>
            <a:endParaRPr lang="en-US" sz="1600" dirty="0"/>
          </a:p>
        </p:txBody>
      </p:sp>
      <p:sp>
        <p:nvSpPr>
          <p:cNvPr id="4" name="Slide Number Placeholder 3"/>
          <p:cNvSpPr>
            <a:spLocks noGrp="1"/>
          </p:cNvSpPr>
          <p:nvPr>
            <p:ph type="sldNum" sz="quarter" idx="12"/>
          </p:nvPr>
        </p:nvSpPr>
        <p:spPr/>
        <p:txBody>
          <a:bodyPr/>
          <a:lstStyle/>
          <a:p>
            <a:fld id="{42966291-AA7F-4F7D-A711-91804D537899}" type="slidenum">
              <a:rPr lang="en-US" smtClean="0"/>
              <a:t>10</a:t>
            </a:fld>
            <a:endParaRPr lang="en-US" dirty="0"/>
          </a:p>
        </p:txBody>
      </p:sp>
    </p:spTree>
    <p:extLst>
      <p:ext uri="{BB962C8B-B14F-4D97-AF65-F5344CB8AC3E}">
        <p14:creationId xmlns:p14="http://schemas.microsoft.com/office/powerpoint/2010/main" val="43031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The HAP Contract</a:t>
            </a:r>
          </a:p>
        </p:txBody>
      </p:sp>
      <p:sp>
        <p:nvSpPr>
          <p:cNvPr id="3" name="Content Placeholder 2"/>
          <p:cNvSpPr>
            <a:spLocks noGrp="1"/>
          </p:cNvSpPr>
          <p:nvPr>
            <p:ph idx="1"/>
          </p:nvPr>
        </p:nvSpPr>
        <p:spPr>
          <a:xfrm>
            <a:off x="426720" y="1219200"/>
            <a:ext cx="8229600" cy="4876800"/>
          </a:xfrm>
        </p:spPr>
        <p:txBody>
          <a:bodyPr>
            <a:normAutofit fontScale="25000" lnSpcReduction="20000"/>
          </a:bodyPr>
          <a:lstStyle/>
          <a:p>
            <a:pPr>
              <a:lnSpc>
                <a:spcPct val="120000"/>
              </a:lnSpc>
            </a:pPr>
            <a:r>
              <a:rPr lang="en-US" sz="7200" dirty="0"/>
              <a:t>The HAP (Housing Assistance Payments) Contract is the legally binding agreement between the property owner and VH.  This contract governs the payments made to the owner on behalf of the participant family as well as gives the owner legal and program information.  The contract will be completed by the Housing Agent and then signed by the owner or owner’s agent.  The Housing Agent will sign on behalf of VH.  No HAP will be paid until this contract is signed. A copy of the signed lease must presented to this office before the HAP contract will be sent to you.</a:t>
            </a:r>
          </a:p>
          <a:p>
            <a:pPr>
              <a:lnSpc>
                <a:spcPct val="120000"/>
              </a:lnSpc>
            </a:pPr>
            <a:endParaRPr lang="en-US" sz="7200" dirty="0"/>
          </a:p>
          <a:p>
            <a:pPr>
              <a:lnSpc>
                <a:spcPct val="120000"/>
              </a:lnSpc>
            </a:pPr>
            <a:r>
              <a:rPr lang="en-US" sz="7200" dirty="0"/>
              <a:t>HAP is processed twice a month based on VH “cut off”. Cut off is usually between the 14</a:t>
            </a:r>
            <a:r>
              <a:rPr lang="en-US" sz="7200" baseline="30000" dirty="0"/>
              <a:t>th</a:t>
            </a:r>
            <a:r>
              <a:rPr lang="en-US" sz="7200" dirty="0"/>
              <a:t> &amp; 17</a:t>
            </a:r>
            <a:r>
              <a:rPr lang="en-US" sz="7200" baseline="30000" dirty="0"/>
              <a:t>th</a:t>
            </a:r>
            <a:r>
              <a:rPr lang="en-US" sz="7200" dirty="0"/>
              <a:t> and the 26</a:t>
            </a:r>
            <a:r>
              <a:rPr lang="en-US" sz="7200" baseline="30000" dirty="0"/>
              <a:t>th</a:t>
            </a:r>
            <a:r>
              <a:rPr lang="en-US" sz="7200" dirty="0"/>
              <a:t> &amp; 29</a:t>
            </a:r>
            <a:r>
              <a:rPr lang="en-US" sz="7200" baseline="30000" dirty="0"/>
              <a:t>th</a:t>
            </a:r>
            <a:r>
              <a:rPr lang="en-US" sz="7200" dirty="0"/>
              <a:t>. VH will not process payments any other time.</a:t>
            </a:r>
          </a:p>
          <a:p>
            <a:pPr>
              <a:lnSpc>
                <a:spcPct val="120000"/>
              </a:lnSpc>
            </a:pPr>
            <a:endParaRPr lang="en-US" sz="7200" dirty="0"/>
          </a:p>
          <a:p>
            <a:pPr>
              <a:lnSpc>
                <a:spcPct val="120000"/>
              </a:lnSpc>
            </a:pPr>
            <a:r>
              <a:rPr lang="en-US" sz="7200" dirty="0"/>
              <a:t>Please note that we try to meet these deadlines but cannot guarantee all paperwork will be completed in time for the release of HAP on the 1</a:t>
            </a:r>
            <a:r>
              <a:rPr lang="en-US" sz="7200" baseline="30000" dirty="0"/>
              <a:t>st</a:t>
            </a:r>
            <a:r>
              <a:rPr lang="en-US" sz="7200" dirty="0"/>
              <a:t> or middle of the month; in some instances you will need to wait until the 2</a:t>
            </a:r>
            <a:r>
              <a:rPr lang="en-US" sz="7200" baseline="30000" dirty="0"/>
              <a:t>nd</a:t>
            </a:r>
            <a:r>
              <a:rPr lang="en-US" sz="7200" dirty="0"/>
              <a:t> HAP date. It all depends on how many moves must be processed prior to that particular cut-off. It is best to allow extra time for </a:t>
            </a:r>
            <a:r>
              <a:rPr lang="en-US" sz="7200"/>
              <a:t>your initial HAP.</a:t>
            </a:r>
            <a:endParaRPr lang="en-US" sz="7200" dirty="0"/>
          </a:p>
          <a:p>
            <a:endParaRPr lang="en-US" sz="2600" dirty="0"/>
          </a:p>
          <a:p>
            <a:pPr marL="0" indent="0">
              <a:buNone/>
            </a:pPr>
            <a:endParaRPr lang="en-US" sz="2600" dirty="0"/>
          </a:p>
          <a:p>
            <a:pPr marL="0" indent="0">
              <a:buNone/>
            </a:pPr>
            <a:endParaRPr lang="en-US" sz="1800" dirty="0"/>
          </a:p>
          <a:p>
            <a:pPr marL="0" indent="0">
              <a:buNone/>
            </a:pPr>
            <a:r>
              <a:rPr lang="en-US" sz="1800" dirty="0"/>
              <a:t>	</a:t>
            </a:r>
          </a:p>
          <a:p>
            <a:pPr marL="0" indent="0">
              <a:buNone/>
            </a:pPr>
            <a:r>
              <a:rPr lang="en-US" sz="1800" dirty="0"/>
              <a:t>	</a:t>
            </a:r>
          </a:p>
        </p:txBody>
      </p:sp>
      <p:sp>
        <p:nvSpPr>
          <p:cNvPr id="4" name="Slide Number Placeholder 3"/>
          <p:cNvSpPr>
            <a:spLocks noGrp="1"/>
          </p:cNvSpPr>
          <p:nvPr>
            <p:ph type="sldNum" sz="quarter" idx="12"/>
          </p:nvPr>
        </p:nvSpPr>
        <p:spPr/>
        <p:txBody>
          <a:bodyPr/>
          <a:lstStyle/>
          <a:p>
            <a:fld id="{42966291-AA7F-4F7D-A711-91804D537899}" type="slidenum">
              <a:rPr lang="en-US" smtClean="0"/>
              <a:t>11</a:t>
            </a:fld>
            <a:endParaRPr lang="en-US" dirty="0"/>
          </a:p>
        </p:txBody>
      </p:sp>
    </p:spTree>
    <p:extLst>
      <p:ext uri="{BB962C8B-B14F-4D97-AF65-F5344CB8AC3E}">
        <p14:creationId xmlns:p14="http://schemas.microsoft.com/office/powerpoint/2010/main" val="164235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F0"/>
                </a:solidFill>
              </a:rPr>
              <a:t>Recommendations</a:t>
            </a:r>
            <a:r>
              <a:rPr lang="en-US" dirty="0"/>
              <a:t> </a:t>
            </a:r>
          </a:p>
        </p:txBody>
      </p:sp>
      <p:sp>
        <p:nvSpPr>
          <p:cNvPr id="3" name="Content Placeholder 2"/>
          <p:cNvSpPr>
            <a:spLocks noGrp="1"/>
          </p:cNvSpPr>
          <p:nvPr>
            <p:ph idx="1"/>
          </p:nvPr>
        </p:nvSpPr>
        <p:spPr/>
        <p:txBody>
          <a:bodyPr>
            <a:normAutofit fontScale="77500" lnSpcReduction="20000"/>
          </a:bodyPr>
          <a:lstStyle/>
          <a:p>
            <a:r>
              <a:rPr lang="en-US" dirty="0"/>
              <a:t>Research the year built and square footage of the unit.  The RFTA cannot be approved without this information.</a:t>
            </a:r>
          </a:p>
          <a:p>
            <a:r>
              <a:rPr lang="en-US" dirty="0"/>
              <a:t>Discuss security deposit with the tenant.  Neither VH nor HCVP provides security deposit funds - </a:t>
            </a:r>
            <a:r>
              <a:rPr lang="en-US" b="1" dirty="0">
                <a:solidFill>
                  <a:srgbClr val="FF0000"/>
                </a:solidFill>
              </a:rPr>
              <a:t>Get it up front!!</a:t>
            </a:r>
          </a:p>
          <a:p>
            <a:r>
              <a:rPr lang="en-US" dirty="0"/>
              <a:t>Side payments are a program violation.  </a:t>
            </a:r>
          </a:p>
          <a:p>
            <a:r>
              <a:rPr lang="en-US" dirty="0"/>
              <a:t>Look for VH </a:t>
            </a:r>
            <a:r>
              <a:rPr lang="en-US" u="sng" dirty="0"/>
              <a:t>or</a:t>
            </a:r>
            <a:r>
              <a:rPr lang="en-US" dirty="0"/>
              <a:t> CVHC on all paperwork the tenant gives you.  HCVP families may have documents from another housing agency.  These documents will not be honored by VH or CVHC.</a:t>
            </a:r>
          </a:p>
          <a:p>
            <a:r>
              <a:rPr lang="en-US" dirty="0"/>
              <a:t>Make sure the tenant’s housing agent gets a copy of </a:t>
            </a:r>
            <a:r>
              <a:rPr lang="en-US" b="1" u="sng" dirty="0"/>
              <a:t>ALL</a:t>
            </a:r>
            <a:r>
              <a:rPr lang="en-US" dirty="0"/>
              <a:t> correspondence with the tenant including new leases.  </a:t>
            </a:r>
          </a:p>
          <a:p>
            <a:r>
              <a:rPr lang="en-US" dirty="0"/>
              <a:t>A special inspection may be requested by either the landlord or tenant.</a:t>
            </a:r>
          </a:p>
          <a:p>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12</a:t>
            </a:fld>
            <a:endParaRPr lang="en-US" dirty="0"/>
          </a:p>
        </p:txBody>
      </p:sp>
    </p:spTree>
    <p:extLst>
      <p:ext uri="{BB962C8B-B14F-4D97-AF65-F5344CB8AC3E}">
        <p14:creationId xmlns:p14="http://schemas.microsoft.com/office/powerpoint/2010/main" val="1038569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Ending the Lease Term</a:t>
            </a:r>
          </a:p>
        </p:txBody>
      </p:sp>
      <p:sp>
        <p:nvSpPr>
          <p:cNvPr id="3" name="Content Placeholder 2"/>
          <p:cNvSpPr>
            <a:spLocks noGrp="1"/>
          </p:cNvSpPr>
          <p:nvPr>
            <p:ph idx="1"/>
          </p:nvPr>
        </p:nvSpPr>
        <p:spPr>
          <a:xfrm>
            <a:off x="228600" y="1600200"/>
            <a:ext cx="8610600" cy="5121275"/>
          </a:xfrm>
        </p:spPr>
        <p:txBody>
          <a:bodyPr>
            <a:normAutofit fontScale="92500" lnSpcReduction="20000"/>
          </a:bodyPr>
          <a:lstStyle/>
          <a:p>
            <a:pPr lvl="1">
              <a:buFont typeface="Arial" pitchFamily="34" charset="0"/>
              <a:buChar char="•"/>
            </a:pPr>
            <a:r>
              <a:rPr lang="en-US" sz="1600" dirty="0"/>
              <a:t>All initial leases are to be twelve (12) months and MUST end on the</a:t>
            </a:r>
            <a:r>
              <a:rPr lang="en-US" sz="1600" b="1" dirty="0"/>
              <a:t> LAST </a:t>
            </a:r>
            <a:r>
              <a:rPr lang="en-US" sz="1600" dirty="0"/>
              <a:t>day of the month.</a:t>
            </a:r>
          </a:p>
          <a:p>
            <a:pPr lvl="1">
              <a:buFont typeface="Arial" pitchFamily="34" charset="0"/>
              <a:buChar char="•"/>
            </a:pPr>
            <a:r>
              <a:rPr lang="en-US" sz="1600" dirty="0"/>
              <a:t>A Lease addendum will be required for ALL household composition (HH) changes (additions and removals). It is </a:t>
            </a:r>
            <a:r>
              <a:rPr lang="en-US" sz="1600" b="1" i="1" u="sng" dirty="0"/>
              <a:t>your choice</a:t>
            </a:r>
            <a:r>
              <a:rPr lang="en-US" sz="1600" b="1" i="1" dirty="0"/>
              <a:t> </a:t>
            </a:r>
            <a:r>
              <a:rPr lang="en-US" sz="1600" dirty="0"/>
              <a:t>whether to allow HH composition changes during the lease term unless by birth, adoption or foster. (Allowing </a:t>
            </a:r>
            <a:r>
              <a:rPr lang="en-US" sz="1600" dirty="0" err="1"/>
              <a:t>add’l</a:t>
            </a:r>
            <a:r>
              <a:rPr lang="en-US" sz="1600" dirty="0"/>
              <a:t> family members to move into your unit does not necessarily increase your HAP amount and may increase the family portion.)</a:t>
            </a:r>
          </a:p>
          <a:p>
            <a:pPr lvl="1">
              <a:buFont typeface="Arial" pitchFamily="34" charset="0"/>
              <a:buChar char="•"/>
            </a:pPr>
            <a:r>
              <a:rPr lang="en-US" sz="1600" dirty="0"/>
              <a:t>Landlords may specify in their lease that the lease will auto renew unless either party gives proper written notice to non-renew prior to the new lease starting.</a:t>
            </a:r>
          </a:p>
          <a:p>
            <a:pPr lvl="1">
              <a:buFont typeface="Arial" pitchFamily="34" charset="0"/>
              <a:buChar char="•"/>
            </a:pPr>
            <a:r>
              <a:rPr lang="en-US" sz="1600" dirty="0"/>
              <a:t>This office prefers a 60 day notice of intent to move by the tenant.   This will give the housing agent enough time to begin the move process for the tenant.  Owners/landlords by law, may give the family a 30 day notice to vacate unless otherwise stated in the lease.  If possible, please send a 60 day notice to the family and the housing agent to allow enough time for the family to find a new unit and move.</a:t>
            </a:r>
          </a:p>
          <a:p>
            <a:pPr lvl="1">
              <a:buFont typeface="Arial" pitchFamily="34" charset="0"/>
              <a:buChar char="•"/>
            </a:pPr>
            <a:r>
              <a:rPr lang="en-US" sz="1600" dirty="0"/>
              <a:t>Rent increases are allowed after the initial lease term.  You may not increase the rent during the initial term.  </a:t>
            </a:r>
            <a:r>
              <a:rPr lang="en-US" sz="1600" b="1" dirty="0"/>
              <a:t>Rent increases need to be submitted to the housing </a:t>
            </a:r>
            <a:r>
              <a:rPr lang="en-US" sz="1600" b="1" u="sng" dirty="0"/>
              <a:t>agent a minimum of 60 days prior to the effective date of the increase</a:t>
            </a:r>
            <a:r>
              <a:rPr lang="en-US" sz="1600" b="1" dirty="0"/>
              <a:t>. </a:t>
            </a:r>
            <a:r>
              <a:rPr lang="en-US" sz="1600" dirty="0"/>
              <a:t>Section 15 of the HAP contract contains information concerning rent increases. Please contact the housing agent if you have questions concerning a rent increase.  </a:t>
            </a:r>
          </a:p>
          <a:p>
            <a:pPr lvl="1">
              <a:buFont typeface="Arial" pitchFamily="34" charset="0"/>
              <a:buChar char="•"/>
            </a:pPr>
            <a:r>
              <a:rPr lang="en-US" sz="1600" dirty="0"/>
              <a:t>VH may terminate the HAP Contract if the owner/landlord does not comply with the program policies and regulations.  If this happens the lease will also terminate.  See part 4, section b, of the HAP Contract.</a:t>
            </a:r>
          </a:p>
          <a:p>
            <a:pPr lvl="1">
              <a:buFont typeface="Arial" pitchFamily="34" charset="0"/>
              <a:buChar char="•"/>
            </a:pPr>
            <a:endParaRPr lang="en-US" sz="1800" dirty="0"/>
          </a:p>
          <a:p>
            <a:pPr marL="457200" lvl="1" indent="0" algn="ctr">
              <a:buNone/>
            </a:pPr>
            <a:r>
              <a:rPr lang="en-US" sz="2100" b="1" i="1" u="sng" dirty="0">
                <a:solidFill>
                  <a:srgbClr val="FF0000"/>
                </a:solidFill>
              </a:rPr>
              <a:t>CVHC IS UNABLE TO GIVE CLIENT’S FORWARDING</a:t>
            </a:r>
          </a:p>
          <a:p>
            <a:pPr marL="457200" lvl="1" indent="0" algn="ctr">
              <a:buNone/>
            </a:pPr>
            <a:r>
              <a:rPr lang="en-US" sz="2100" b="1" i="1" u="sng" dirty="0">
                <a:solidFill>
                  <a:srgbClr val="FF0000"/>
                </a:solidFill>
              </a:rPr>
              <a:t>ADDRESSES OR PHONE NUMBERS!!!</a:t>
            </a:r>
          </a:p>
          <a:p>
            <a:pPr lvl="1">
              <a:buFont typeface="Arial" pitchFamily="34" charset="0"/>
              <a:buChar char="•"/>
            </a:pPr>
            <a:endParaRPr lang="en-US" sz="1800" dirty="0"/>
          </a:p>
          <a:p>
            <a:pPr lvl="1">
              <a:buFont typeface="Arial" pitchFamily="34" charset="0"/>
              <a:buChar char="•"/>
            </a:pPr>
            <a:endParaRPr lang="en-US" sz="1400" dirty="0"/>
          </a:p>
          <a:p>
            <a:pPr lvl="1">
              <a:buFont typeface="Arial" pitchFamily="34" charset="0"/>
              <a:buChar char="•"/>
            </a:pPr>
            <a:endParaRPr lang="en-US" sz="1400" dirty="0"/>
          </a:p>
          <a:p>
            <a:pPr marL="457200" lvl="1" indent="0">
              <a:buNone/>
            </a:pPr>
            <a:endParaRPr lang="en-US" sz="1400" dirty="0"/>
          </a:p>
          <a:p>
            <a:pPr marL="457200" lvl="1" indent="0">
              <a:buNone/>
            </a:pPr>
            <a:endParaRPr lang="en-US" sz="1400" dirty="0"/>
          </a:p>
        </p:txBody>
      </p:sp>
      <p:sp>
        <p:nvSpPr>
          <p:cNvPr id="4" name="Slide Number Placeholder 3"/>
          <p:cNvSpPr>
            <a:spLocks noGrp="1"/>
          </p:cNvSpPr>
          <p:nvPr>
            <p:ph type="sldNum" sz="quarter" idx="12"/>
          </p:nvPr>
        </p:nvSpPr>
        <p:spPr/>
        <p:txBody>
          <a:bodyPr/>
          <a:lstStyle/>
          <a:p>
            <a:fld id="{42966291-AA7F-4F7D-A711-91804D537899}" type="slidenum">
              <a:rPr lang="en-US" smtClean="0"/>
              <a:t>13</a:t>
            </a:fld>
            <a:endParaRPr lang="en-US" dirty="0"/>
          </a:p>
        </p:txBody>
      </p:sp>
    </p:spTree>
    <p:extLst>
      <p:ext uri="{BB962C8B-B14F-4D97-AF65-F5344CB8AC3E}">
        <p14:creationId xmlns:p14="http://schemas.microsoft.com/office/powerpoint/2010/main" val="74597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4C36-0513-494F-A72E-FD7A4C515260}"/>
              </a:ext>
            </a:extLst>
          </p:cNvPr>
          <p:cNvSpPr>
            <a:spLocks noGrp="1"/>
          </p:cNvSpPr>
          <p:nvPr>
            <p:ph type="title"/>
          </p:nvPr>
        </p:nvSpPr>
        <p:spPr/>
        <p:txBody>
          <a:bodyPr/>
          <a:lstStyle/>
          <a:p>
            <a:r>
              <a:rPr lang="en-US" dirty="0"/>
              <a:t>SALE OF YOUR PROPERTY</a:t>
            </a:r>
          </a:p>
        </p:txBody>
      </p:sp>
      <p:sp>
        <p:nvSpPr>
          <p:cNvPr id="3" name="Content Placeholder 2">
            <a:extLst>
              <a:ext uri="{FF2B5EF4-FFF2-40B4-BE49-F238E27FC236}">
                <a16:creationId xmlns:a16="http://schemas.microsoft.com/office/drawing/2014/main" id="{49F8E928-FE7B-4DB3-B7EE-7B4FBA4A4143}"/>
              </a:ext>
            </a:extLst>
          </p:cNvPr>
          <p:cNvSpPr>
            <a:spLocks noGrp="1"/>
          </p:cNvSpPr>
          <p:nvPr>
            <p:ph idx="1"/>
          </p:nvPr>
        </p:nvSpPr>
        <p:spPr/>
        <p:txBody>
          <a:bodyPr/>
          <a:lstStyle/>
          <a:p>
            <a:r>
              <a:rPr lang="en-US" dirty="0"/>
              <a:t>You </a:t>
            </a:r>
            <a:r>
              <a:rPr lang="en-US" b="1" i="1" u="sng" dirty="0"/>
              <a:t>MUST</a:t>
            </a:r>
            <a:r>
              <a:rPr lang="en-US" dirty="0"/>
              <a:t> notify the housing office prior to the sale of your property.</a:t>
            </a:r>
          </a:p>
          <a:p>
            <a:r>
              <a:rPr lang="en-US" dirty="0"/>
              <a:t>If you sell your property while a voucher family is under lease, the new owner must honor the existing lease. </a:t>
            </a:r>
          </a:p>
          <a:p>
            <a:r>
              <a:rPr lang="en-US" dirty="0"/>
              <a:t>A HAP Owner Assignment will be required of the new owner. Ask the housing agent for this form.</a:t>
            </a:r>
          </a:p>
        </p:txBody>
      </p:sp>
      <p:sp>
        <p:nvSpPr>
          <p:cNvPr id="4" name="Slide Number Placeholder 3">
            <a:extLst>
              <a:ext uri="{FF2B5EF4-FFF2-40B4-BE49-F238E27FC236}">
                <a16:creationId xmlns:a16="http://schemas.microsoft.com/office/drawing/2014/main" id="{552FE0F8-8988-4E28-AEB4-E7658CB35551}"/>
              </a:ext>
            </a:extLst>
          </p:cNvPr>
          <p:cNvSpPr>
            <a:spLocks noGrp="1"/>
          </p:cNvSpPr>
          <p:nvPr>
            <p:ph type="sldNum" sz="quarter" idx="12"/>
          </p:nvPr>
        </p:nvSpPr>
        <p:spPr/>
        <p:txBody>
          <a:bodyPr/>
          <a:lstStyle/>
          <a:p>
            <a:fld id="{42966291-AA7F-4F7D-A711-91804D537899}" type="slidenum">
              <a:rPr lang="en-US" smtClean="0"/>
              <a:t>14</a:t>
            </a:fld>
            <a:endParaRPr lang="en-US" dirty="0"/>
          </a:p>
        </p:txBody>
      </p:sp>
    </p:spTree>
    <p:extLst>
      <p:ext uri="{BB962C8B-B14F-4D97-AF65-F5344CB8AC3E}">
        <p14:creationId xmlns:p14="http://schemas.microsoft.com/office/powerpoint/2010/main" val="323181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6">
                    <a:lumMod val="75000"/>
                  </a:schemeClr>
                </a:solidFill>
              </a:rPr>
              <a:t>End of Participation</a:t>
            </a:r>
          </a:p>
        </p:txBody>
      </p:sp>
      <p:sp>
        <p:nvSpPr>
          <p:cNvPr id="3" name="Content Placeholder 2"/>
          <p:cNvSpPr>
            <a:spLocks noGrp="1"/>
          </p:cNvSpPr>
          <p:nvPr>
            <p:ph idx="1"/>
          </p:nvPr>
        </p:nvSpPr>
        <p:spPr/>
        <p:txBody>
          <a:bodyPr>
            <a:normAutofit/>
          </a:bodyPr>
          <a:lstStyle/>
          <a:p>
            <a:r>
              <a:rPr lang="en-US" sz="2400" dirty="0"/>
              <a:t>If, for any reason, the tenant family is terminated (End of Participation or EOP) from the HCVP the owner/landlord will be notified in writing by the housing agent that the HAP contract is terminated and that no further payment will be made by VH on behalf of the family.</a:t>
            </a:r>
          </a:p>
          <a:p>
            <a:r>
              <a:rPr lang="en-US" sz="2400" dirty="0"/>
              <a:t>If a family is terminated and the landlord allows the tenant to remain in the unit the tenant becomes responsible for full contract rent the 1</a:t>
            </a:r>
            <a:r>
              <a:rPr lang="en-US" sz="2400" baseline="30000" dirty="0"/>
              <a:t>st</a:t>
            </a:r>
            <a:r>
              <a:rPr lang="en-US" sz="2400" dirty="0"/>
              <a:t> day of the month following the EOP.</a:t>
            </a:r>
          </a:p>
          <a:p>
            <a:r>
              <a:rPr lang="en-US" sz="2400" dirty="0"/>
              <a:t>Please contact the housing agent if you have questions concerning a termination but please note info we can share is limited.</a:t>
            </a:r>
          </a:p>
          <a:p>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15</a:t>
            </a:fld>
            <a:endParaRPr lang="en-US" dirty="0"/>
          </a:p>
        </p:txBody>
      </p:sp>
    </p:spTree>
    <p:extLst>
      <p:ext uri="{BB962C8B-B14F-4D97-AF65-F5344CB8AC3E}">
        <p14:creationId xmlns:p14="http://schemas.microsoft.com/office/powerpoint/2010/main" val="288315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11706"/>
          </a:xfrm>
        </p:spPr>
        <p:txBody>
          <a:bodyPr>
            <a:noAutofit/>
          </a:bodyPr>
          <a:lstStyle/>
          <a:p>
            <a:br>
              <a:rPr lang="en-US" sz="3600" dirty="0">
                <a:solidFill>
                  <a:schemeClr val="accent3">
                    <a:lumMod val="75000"/>
                  </a:schemeClr>
                </a:solidFill>
              </a:rPr>
            </a:br>
            <a:r>
              <a:rPr lang="en-US" sz="3600" dirty="0">
                <a:solidFill>
                  <a:schemeClr val="accent3">
                    <a:lumMod val="75000"/>
                  </a:schemeClr>
                </a:solidFill>
              </a:rPr>
              <a:t>Advantages to Housing Choice Voucher Program Participation by Landlords</a:t>
            </a:r>
          </a:p>
        </p:txBody>
      </p:sp>
      <p:sp>
        <p:nvSpPr>
          <p:cNvPr id="3" name="Content Placeholder 2"/>
          <p:cNvSpPr>
            <a:spLocks noGrp="1"/>
          </p:cNvSpPr>
          <p:nvPr>
            <p:ph idx="1"/>
          </p:nvPr>
        </p:nvSpPr>
        <p:spPr>
          <a:xfrm>
            <a:off x="457200" y="2195512"/>
            <a:ext cx="8229600" cy="4525963"/>
          </a:xfrm>
        </p:spPr>
        <p:txBody>
          <a:bodyPr/>
          <a:lstStyle/>
          <a:p>
            <a:r>
              <a:rPr lang="en-US" dirty="0"/>
              <a:t>Helping low to moderate income families obtain clean, safe, affordable housing.</a:t>
            </a:r>
          </a:p>
          <a:p>
            <a:r>
              <a:rPr lang="en-US" dirty="0"/>
              <a:t>HAP payments will be direct deposited on the first of every month in most circumstances. Direct Deposit is mandatory.</a:t>
            </a:r>
          </a:p>
          <a:p>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16</a:t>
            </a:fld>
            <a:endParaRPr lang="en-US" dirty="0"/>
          </a:p>
        </p:txBody>
      </p:sp>
    </p:spTree>
    <p:extLst>
      <p:ext uri="{BB962C8B-B14F-4D97-AF65-F5344CB8AC3E}">
        <p14:creationId xmlns:p14="http://schemas.microsoft.com/office/powerpoint/2010/main" val="4099724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CVHC Offers Loss Mitigation Counseling </a:t>
            </a:r>
          </a:p>
        </p:txBody>
      </p:sp>
      <p:sp>
        <p:nvSpPr>
          <p:cNvPr id="3" name="Content Placeholder 2"/>
          <p:cNvSpPr>
            <a:spLocks noGrp="1"/>
          </p:cNvSpPr>
          <p:nvPr>
            <p:ph idx="1"/>
          </p:nvPr>
        </p:nvSpPr>
        <p:spPr/>
        <p:txBody>
          <a:bodyPr>
            <a:normAutofit fontScale="92500" lnSpcReduction="10000"/>
          </a:bodyPr>
          <a:lstStyle/>
          <a:p>
            <a:r>
              <a:rPr lang="en-US" dirty="0"/>
              <a:t>Review of all required documents to be sent to the lender for determination of modification.</a:t>
            </a:r>
          </a:p>
          <a:p>
            <a:r>
              <a:rPr lang="en-US" dirty="0"/>
              <a:t>Completion of a spending plan</a:t>
            </a:r>
          </a:p>
          <a:p>
            <a:r>
              <a:rPr lang="en-US" dirty="0"/>
              <a:t>Develop an Action Plan for the borrower to reduce expenses, contacting the lender and ways to help the credit report and score.</a:t>
            </a:r>
          </a:p>
          <a:p>
            <a:r>
              <a:rPr lang="en-US" dirty="0"/>
              <a:t>Counselor will stay in contact with the client until a determination has been made by the lender on the modification if offered.  If not offered, the borrowers next step.</a:t>
            </a:r>
          </a:p>
        </p:txBody>
      </p:sp>
      <p:sp>
        <p:nvSpPr>
          <p:cNvPr id="4" name="Slide Number Placeholder 3"/>
          <p:cNvSpPr>
            <a:spLocks noGrp="1"/>
          </p:cNvSpPr>
          <p:nvPr>
            <p:ph type="sldNum" sz="quarter" idx="12"/>
          </p:nvPr>
        </p:nvSpPr>
        <p:spPr/>
        <p:txBody>
          <a:bodyPr/>
          <a:lstStyle/>
          <a:p>
            <a:fld id="{42966291-AA7F-4F7D-A711-91804D537899}" type="slidenum">
              <a:rPr lang="en-US" smtClean="0"/>
              <a:t>17</a:t>
            </a:fld>
            <a:endParaRPr lang="en-US" dirty="0"/>
          </a:p>
        </p:txBody>
      </p:sp>
    </p:spTree>
    <p:extLst>
      <p:ext uri="{BB962C8B-B14F-4D97-AF65-F5344CB8AC3E}">
        <p14:creationId xmlns:p14="http://schemas.microsoft.com/office/powerpoint/2010/main" val="63215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Virginia Housing Coalition</a:t>
            </a:r>
          </a:p>
        </p:txBody>
      </p:sp>
      <p:sp>
        <p:nvSpPr>
          <p:cNvPr id="3" name="Content Placeholder 2"/>
          <p:cNvSpPr>
            <a:spLocks noGrp="1"/>
          </p:cNvSpPr>
          <p:nvPr>
            <p:ph idx="1"/>
          </p:nvPr>
        </p:nvSpPr>
        <p:spPr>
          <a:xfrm>
            <a:off x="457200" y="1600200"/>
            <a:ext cx="8229600" cy="5121275"/>
          </a:xfrm>
        </p:spPr>
        <p:txBody>
          <a:bodyPr>
            <a:normAutofit/>
          </a:bodyPr>
          <a:lstStyle/>
          <a:p>
            <a:r>
              <a:rPr lang="en-US" dirty="0"/>
              <a:t>CVHC is a 501(c) 3 non-profit organization.</a:t>
            </a:r>
          </a:p>
          <a:p>
            <a:r>
              <a:rPr lang="en-US" dirty="0"/>
              <a:t>Serving Planning District 16 since 1988.</a:t>
            </a:r>
          </a:p>
          <a:p>
            <a:r>
              <a:rPr lang="en-US" dirty="0"/>
              <a:t>Most programs are grant and community funded.</a:t>
            </a:r>
          </a:p>
          <a:p>
            <a:r>
              <a:rPr lang="en-US" dirty="0"/>
              <a:t>For more information on these and other programs contact:</a:t>
            </a:r>
          </a:p>
          <a:p>
            <a:r>
              <a:rPr lang="en-US" dirty="0"/>
              <a:t>Josie Ramos 540-604-9943 ext. 226# </a:t>
            </a:r>
            <a:r>
              <a:rPr lang="en-US" dirty="0">
                <a:solidFill>
                  <a:srgbClr val="0000FF"/>
                </a:solidFill>
              </a:rPr>
              <a:t>jramos</a:t>
            </a:r>
            <a:r>
              <a:rPr lang="en-US" dirty="0">
                <a:hlinkClick r:id="rId2"/>
              </a:rPr>
              <a:t>@centralvahousing.org</a:t>
            </a:r>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18</a:t>
            </a:fld>
            <a:endParaRPr lang="en-US" dirty="0"/>
          </a:p>
        </p:txBody>
      </p:sp>
    </p:spTree>
    <p:extLst>
      <p:ext uri="{BB962C8B-B14F-4D97-AF65-F5344CB8AC3E}">
        <p14:creationId xmlns:p14="http://schemas.microsoft.com/office/powerpoint/2010/main" val="177567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Central Virginia Housing Coalition</a:t>
            </a:r>
          </a:p>
        </p:txBody>
      </p:sp>
      <p:sp>
        <p:nvSpPr>
          <p:cNvPr id="4" name="Text Placeholder 3"/>
          <p:cNvSpPr>
            <a:spLocks noGrp="1"/>
          </p:cNvSpPr>
          <p:nvPr>
            <p:ph type="body" sz="half" idx="2"/>
          </p:nvPr>
        </p:nvSpPr>
        <p:spPr/>
        <p:txBody>
          <a:bodyPr>
            <a:normAutofit lnSpcReduction="10000"/>
          </a:bodyPr>
          <a:lstStyle/>
          <a:p>
            <a:pPr algn="ctr"/>
            <a:r>
              <a:rPr lang="en-US" dirty="0"/>
              <a:t>2300 Charles Street</a:t>
            </a:r>
          </a:p>
          <a:p>
            <a:pPr algn="ctr"/>
            <a:r>
              <a:rPr lang="en-US"/>
              <a:t>Fredericksburg, VA 22401</a:t>
            </a:r>
            <a:endParaRPr lang="en-US" dirty="0"/>
          </a:p>
          <a:p>
            <a:pPr algn="ctr"/>
            <a:r>
              <a:rPr lang="en-US" dirty="0">
                <a:hlinkClick r:id="rId2"/>
              </a:rPr>
              <a:t>www.centralvahousing.org</a:t>
            </a:r>
            <a:r>
              <a:rPr lang="en-US" dirty="0"/>
              <a:t> </a:t>
            </a:r>
          </a:p>
        </p:txBody>
      </p:sp>
      <p:sp>
        <p:nvSpPr>
          <p:cNvPr id="5" name="Slide Number Placeholder 4"/>
          <p:cNvSpPr>
            <a:spLocks noGrp="1"/>
          </p:cNvSpPr>
          <p:nvPr>
            <p:ph type="sldNum" sz="quarter" idx="12"/>
          </p:nvPr>
        </p:nvSpPr>
        <p:spPr/>
        <p:txBody>
          <a:bodyPr/>
          <a:lstStyle/>
          <a:p>
            <a:fld id="{42966291-AA7F-4F7D-A711-91804D537899}" type="slidenum">
              <a:rPr lang="en-US" smtClean="0"/>
              <a:t>19</a:t>
            </a:fld>
            <a:endParaRPr lang="en-US" dirty="0"/>
          </a:p>
        </p:txBody>
      </p:sp>
      <p:pic>
        <p:nvPicPr>
          <p:cNvPr id="1026" name="Picture 2">
            <a:extLst>
              <a:ext uri="{FF2B5EF4-FFF2-40B4-BE49-F238E27FC236}">
                <a16:creationId xmlns:a16="http://schemas.microsoft.com/office/drawing/2014/main" id="{6E591817-DA9C-BF5D-9AE5-FA7EFB46049C}"/>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1045528" y="1600995"/>
            <a:ext cx="6979919" cy="327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150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solidFill>
              </a:rPr>
              <a:t>Terms To Know</a:t>
            </a:r>
          </a:p>
        </p:txBody>
      </p:sp>
      <p:sp>
        <p:nvSpPr>
          <p:cNvPr id="3" name="Content Placeholder 2"/>
          <p:cNvSpPr>
            <a:spLocks noGrp="1"/>
          </p:cNvSpPr>
          <p:nvPr>
            <p:ph idx="1"/>
          </p:nvPr>
        </p:nvSpPr>
        <p:spPr>
          <a:xfrm>
            <a:off x="457200" y="1295400"/>
            <a:ext cx="8229600" cy="4830763"/>
          </a:xfrm>
        </p:spPr>
        <p:txBody>
          <a:bodyPr>
            <a:normAutofit fontScale="92500"/>
          </a:bodyPr>
          <a:lstStyle/>
          <a:p>
            <a:r>
              <a:rPr lang="en-US" sz="2400" dirty="0"/>
              <a:t>HCVP - Housing Choice Voucher Program</a:t>
            </a:r>
          </a:p>
          <a:p>
            <a:r>
              <a:rPr lang="en-US" sz="2400" dirty="0"/>
              <a:t>HUD - Department of Housing and Urban Development</a:t>
            </a:r>
          </a:p>
          <a:p>
            <a:r>
              <a:rPr lang="en-US" sz="2400" dirty="0"/>
              <a:t>PHA - Public Housing Authority</a:t>
            </a:r>
          </a:p>
          <a:p>
            <a:r>
              <a:rPr lang="en-US" sz="2400" dirty="0"/>
              <a:t>CVHC - Central Virginia Housing </a:t>
            </a:r>
          </a:p>
          <a:p>
            <a:r>
              <a:rPr lang="en-US" sz="2400" dirty="0"/>
              <a:t>HAP - Housing Assistance Payment</a:t>
            </a:r>
          </a:p>
          <a:p>
            <a:r>
              <a:rPr lang="en-US" sz="2400" dirty="0"/>
              <a:t>HAP Payee - Receives Housing Assistance Payment</a:t>
            </a:r>
          </a:p>
          <a:p>
            <a:r>
              <a:rPr lang="en-US" sz="2400" dirty="0"/>
              <a:t>VH - Virginia Housing (the PHA, previously known as VHDA)</a:t>
            </a:r>
          </a:p>
          <a:p>
            <a:r>
              <a:rPr lang="en-US" sz="2400" dirty="0"/>
              <a:t>SAVPS – Small Area Voucher Payment Standard (utilized by our office per HUD; King George Co. &amp; Caroline Co. still use VPS)</a:t>
            </a:r>
          </a:p>
          <a:p>
            <a:r>
              <a:rPr lang="en-US" sz="2400" dirty="0"/>
              <a:t>VPS – Voucher Payment Standards</a:t>
            </a:r>
          </a:p>
          <a:p>
            <a:r>
              <a:rPr lang="en-US" sz="2400" dirty="0"/>
              <a:t>RTA or RFTA - Request for Tenancy Approval</a:t>
            </a:r>
          </a:p>
          <a:p>
            <a:r>
              <a:rPr lang="en-US" sz="2400" dirty="0"/>
              <a:t>EOP - End of Participation </a:t>
            </a:r>
          </a:p>
          <a:p>
            <a:pPr marL="0" indent="0">
              <a:buNone/>
            </a:pPr>
            <a:endParaRPr lang="en-US" sz="2800" dirty="0"/>
          </a:p>
          <a:p>
            <a:endParaRPr lang="en-US" sz="2800" dirty="0"/>
          </a:p>
          <a:p>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2</a:t>
            </a:fld>
            <a:endParaRPr lang="en-US" dirty="0"/>
          </a:p>
        </p:txBody>
      </p:sp>
    </p:spTree>
    <p:extLst>
      <p:ext uri="{BB962C8B-B14F-4D97-AF65-F5344CB8AC3E}">
        <p14:creationId xmlns:p14="http://schemas.microsoft.com/office/powerpoint/2010/main" val="71073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Calculating HAP</a:t>
            </a:r>
          </a:p>
        </p:txBody>
      </p:sp>
      <p:sp>
        <p:nvSpPr>
          <p:cNvPr id="3" name="Content Placeholder 2"/>
          <p:cNvSpPr>
            <a:spLocks noGrp="1"/>
          </p:cNvSpPr>
          <p:nvPr>
            <p:ph idx="1"/>
          </p:nvPr>
        </p:nvSpPr>
        <p:spPr/>
        <p:txBody>
          <a:bodyPr>
            <a:normAutofit fontScale="70000" lnSpcReduction="20000"/>
          </a:bodyPr>
          <a:lstStyle/>
          <a:p>
            <a:r>
              <a:rPr lang="en-US" dirty="0"/>
              <a:t>Amount of assistance is based on 30% of the family’s adjusted monthly household income.  Not all families qualify for 100% rental assistance. In some cases a family may be approved to pay 40% of their adjusted monthly income.   </a:t>
            </a:r>
          </a:p>
          <a:p>
            <a:r>
              <a:rPr lang="en-US" dirty="0"/>
              <a:t>Families are eligible for an allowance for utilities paid by the tenant. This is included in their rent calculation.</a:t>
            </a:r>
          </a:p>
          <a:p>
            <a:r>
              <a:rPr lang="en-US" dirty="0"/>
              <a:t>Other deductions or allowances are based on eligibility for those allowances:</a:t>
            </a:r>
          </a:p>
          <a:p>
            <a:pPr lvl="1"/>
            <a:r>
              <a:rPr lang="en-US" sz="2900" dirty="0"/>
              <a:t>Minor children</a:t>
            </a:r>
          </a:p>
          <a:p>
            <a:pPr lvl="1"/>
            <a:r>
              <a:rPr lang="en-US" sz="2900" dirty="0"/>
              <a:t>Child care</a:t>
            </a:r>
          </a:p>
          <a:p>
            <a:pPr lvl="1"/>
            <a:r>
              <a:rPr lang="en-US" sz="2900" dirty="0"/>
              <a:t>Disability</a:t>
            </a:r>
          </a:p>
          <a:p>
            <a:pPr lvl="1"/>
            <a:r>
              <a:rPr lang="en-US" sz="2900" dirty="0"/>
              <a:t>Senior citizen (62 +)</a:t>
            </a:r>
          </a:p>
          <a:p>
            <a:pPr lvl="1"/>
            <a:r>
              <a:rPr lang="en-US" sz="2900" dirty="0"/>
              <a:t>Full time students age 18 + (not head of household) </a:t>
            </a:r>
          </a:p>
          <a:p>
            <a:pPr lvl="1"/>
            <a:r>
              <a:rPr lang="en-US" sz="2900" dirty="0"/>
              <a:t>Out of pocket medical expenses (must meet certain criteria)</a:t>
            </a:r>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3</a:t>
            </a:fld>
            <a:endParaRPr lang="en-US" dirty="0"/>
          </a:p>
        </p:txBody>
      </p:sp>
    </p:spTree>
    <p:extLst>
      <p:ext uri="{BB962C8B-B14F-4D97-AF65-F5344CB8AC3E}">
        <p14:creationId xmlns:p14="http://schemas.microsoft.com/office/powerpoint/2010/main" val="165642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Screening Families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HAP Payee Responsibility for Screening Families:</a:t>
            </a:r>
          </a:p>
          <a:p>
            <a:pPr marL="0" indent="0">
              <a:buNone/>
            </a:pPr>
            <a:r>
              <a:rPr lang="en-US" sz="2000" dirty="0"/>
              <a:t>HAP payees (landlord/owner/representative of owner) are </a:t>
            </a:r>
            <a:r>
              <a:rPr lang="en-US" sz="2000" b="1" u="sng" dirty="0">
                <a:solidFill>
                  <a:srgbClr val="FF0000"/>
                </a:solidFill>
              </a:rPr>
              <a:t>STRONGLY</a:t>
            </a:r>
            <a:r>
              <a:rPr lang="en-US" sz="2000" u="sng" dirty="0"/>
              <a:t> </a:t>
            </a:r>
            <a:r>
              <a:rPr lang="en-US" sz="2000" b="1" u="sng" dirty="0">
                <a:solidFill>
                  <a:srgbClr val="FF0000"/>
                </a:solidFill>
              </a:rPr>
              <a:t>ADVISED</a:t>
            </a:r>
            <a:r>
              <a:rPr lang="en-US" sz="2000" dirty="0"/>
              <a:t>  to screen families on the basis of their tenancy histories.  A HAP payee should consider a family’s background with respect to such factors as:</a:t>
            </a:r>
          </a:p>
          <a:p>
            <a:r>
              <a:rPr lang="en-US" sz="2000" dirty="0"/>
              <a:t>Timely payment of rent and utility bills</a:t>
            </a:r>
          </a:p>
          <a:p>
            <a:r>
              <a:rPr lang="en-US" sz="2000" dirty="0"/>
              <a:t>Caring and upkeep of property</a:t>
            </a:r>
          </a:p>
          <a:p>
            <a:r>
              <a:rPr lang="en-US" sz="2000" dirty="0"/>
              <a:t>Respecting the rights of others regarding peaceful enjoyment</a:t>
            </a:r>
          </a:p>
          <a:p>
            <a:r>
              <a:rPr lang="en-US" sz="2000" dirty="0"/>
              <a:t>Drug related or other criminal activity</a:t>
            </a:r>
          </a:p>
          <a:p>
            <a:r>
              <a:rPr lang="en-US" sz="2000" dirty="0"/>
              <a:t>Compliance with other essential conditions of tenancy.</a:t>
            </a:r>
          </a:p>
          <a:p>
            <a:pPr marL="0" indent="0">
              <a:buNone/>
            </a:pPr>
            <a:endParaRPr lang="en-US" sz="2000" dirty="0"/>
          </a:p>
          <a:p>
            <a:pPr marL="0" indent="0">
              <a:buNone/>
            </a:pPr>
            <a:r>
              <a:rPr lang="en-US" sz="2000" b="1" dirty="0">
                <a:solidFill>
                  <a:srgbClr val="FF0000"/>
                </a:solidFill>
              </a:rPr>
              <a:t>The PHA has no liability or responsibility to the owner or other persons for the family’s behavior or suitability for tenancy</a:t>
            </a:r>
            <a:r>
              <a:rPr lang="en-US" sz="2000" dirty="0"/>
              <a:t>. You are strongly encourages to contact potential tenants’ previous landlord(s) for this info. Housing agents can give previous owners’ contact info.</a:t>
            </a:r>
          </a:p>
        </p:txBody>
      </p:sp>
      <p:sp>
        <p:nvSpPr>
          <p:cNvPr id="4" name="Slide Number Placeholder 3"/>
          <p:cNvSpPr>
            <a:spLocks noGrp="1"/>
          </p:cNvSpPr>
          <p:nvPr>
            <p:ph type="sldNum" sz="quarter" idx="12"/>
          </p:nvPr>
        </p:nvSpPr>
        <p:spPr/>
        <p:txBody>
          <a:bodyPr/>
          <a:lstStyle/>
          <a:p>
            <a:fld id="{42966291-AA7F-4F7D-A711-91804D537899}" type="slidenum">
              <a:rPr lang="en-US" smtClean="0"/>
              <a:t>4</a:t>
            </a:fld>
            <a:endParaRPr lang="en-US" dirty="0"/>
          </a:p>
        </p:txBody>
      </p:sp>
    </p:spTree>
    <p:extLst>
      <p:ext uri="{BB962C8B-B14F-4D97-AF65-F5344CB8AC3E}">
        <p14:creationId xmlns:p14="http://schemas.microsoft.com/office/powerpoint/2010/main" val="292380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rPr>
              <a:t>Getting the Process Started</a:t>
            </a:r>
          </a:p>
        </p:txBody>
      </p:sp>
      <p:sp>
        <p:nvSpPr>
          <p:cNvPr id="3" name="Content Placeholder 2"/>
          <p:cNvSpPr>
            <a:spLocks noGrp="1"/>
          </p:cNvSpPr>
          <p:nvPr>
            <p:ph idx="1"/>
          </p:nvPr>
        </p:nvSpPr>
        <p:spPr/>
        <p:txBody>
          <a:bodyPr>
            <a:normAutofit fontScale="92500" lnSpcReduction="20000"/>
          </a:bodyPr>
          <a:lstStyle/>
          <a:p>
            <a:r>
              <a:rPr lang="en-US" dirty="0"/>
              <a:t>All HCVP participants are issued a paper voucher when the family has been approved to move. Voucher amounts are not printed on the voucher.</a:t>
            </a:r>
          </a:p>
          <a:p>
            <a:r>
              <a:rPr lang="en-US" dirty="0"/>
              <a:t>Landlords should ask to see the voucher before beginning the application process. Look for:</a:t>
            </a:r>
          </a:p>
          <a:p>
            <a:pPr lvl="1"/>
            <a:r>
              <a:rPr lang="en-US" sz="2600" dirty="0"/>
              <a:t>Valid issue date</a:t>
            </a:r>
          </a:p>
          <a:p>
            <a:pPr lvl="1"/>
            <a:r>
              <a:rPr lang="en-US" sz="2600" dirty="0"/>
              <a:t>Expiration date</a:t>
            </a:r>
          </a:p>
          <a:p>
            <a:pPr lvl="1"/>
            <a:r>
              <a:rPr lang="en-US" sz="2600" dirty="0"/>
              <a:t>Bedroom size*</a:t>
            </a:r>
          </a:p>
          <a:p>
            <a:pPr lvl="1"/>
            <a:r>
              <a:rPr lang="en-US" sz="2600" dirty="0"/>
              <a:t>The issuing PHA should be Virginia Housing or they have not been approved by our agency for housing assistance </a:t>
            </a:r>
          </a:p>
          <a:p>
            <a:pPr marL="457200" lvl="1" indent="0">
              <a:buNone/>
            </a:pPr>
            <a:endParaRPr lang="en-US" sz="2000" dirty="0"/>
          </a:p>
          <a:p>
            <a:pPr marL="457200" lvl="1" indent="0">
              <a:buNone/>
            </a:pPr>
            <a:r>
              <a:rPr lang="en-US" sz="2200" dirty="0"/>
              <a:t>*not limited to bedroom size, just dollar amount related to that size </a:t>
            </a:r>
          </a:p>
        </p:txBody>
      </p:sp>
      <p:sp>
        <p:nvSpPr>
          <p:cNvPr id="4" name="Slide Number Placeholder 3"/>
          <p:cNvSpPr>
            <a:spLocks noGrp="1"/>
          </p:cNvSpPr>
          <p:nvPr>
            <p:ph type="sldNum" sz="quarter" idx="12"/>
          </p:nvPr>
        </p:nvSpPr>
        <p:spPr/>
        <p:txBody>
          <a:bodyPr/>
          <a:lstStyle/>
          <a:p>
            <a:fld id="{42966291-AA7F-4F7D-A711-91804D537899}" type="slidenum">
              <a:rPr lang="en-US" smtClean="0"/>
              <a:t>5</a:t>
            </a:fld>
            <a:endParaRPr lang="en-US" dirty="0"/>
          </a:p>
        </p:txBody>
      </p:sp>
    </p:spTree>
    <p:extLst>
      <p:ext uri="{BB962C8B-B14F-4D97-AF65-F5344CB8AC3E}">
        <p14:creationId xmlns:p14="http://schemas.microsoft.com/office/powerpoint/2010/main" val="2818883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4"/>
                </a:solidFill>
              </a:rPr>
              <a:t>Completing and Submitting the </a:t>
            </a:r>
            <a:br>
              <a:rPr lang="en-US" dirty="0">
                <a:solidFill>
                  <a:schemeClr val="accent4"/>
                </a:solidFill>
              </a:rPr>
            </a:br>
            <a:r>
              <a:rPr lang="en-US" dirty="0">
                <a:solidFill>
                  <a:schemeClr val="accent4"/>
                </a:solidFill>
              </a:rPr>
              <a:t>Request for Tenancy Approval </a:t>
            </a:r>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dirty="0"/>
              <a:t>The family will have a document called a Request for Tenancy Approval (RTA or RFTA). Virginia Housing should appear on Line #7. If it does not this potential tenant has not yet been approved to move to this area with housing assistance.</a:t>
            </a:r>
          </a:p>
          <a:p>
            <a:endParaRPr lang="en-US" dirty="0"/>
          </a:p>
          <a:p>
            <a:r>
              <a:rPr lang="en-US" dirty="0"/>
              <a:t>Page 2 of this document MUST be signed by the participant in the Head of Household section; we cannot accept this document w/o the client’s signature.</a:t>
            </a:r>
          </a:p>
          <a:p>
            <a:pPr marL="0" indent="0">
              <a:buNone/>
            </a:pPr>
            <a:endParaRPr lang="en-US" dirty="0"/>
          </a:p>
          <a:p>
            <a:r>
              <a:rPr lang="en-US" dirty="0"/>
              <a:t>The landlord/owner/property manager will need to complete the </a:t>
            </a:r>
            <a:r>
              <a:rPr lang="en-US" b="1" dirty="0">
                <a:solidFill>
                  <a:srgbClr val="FF0000"/>
                </a:solidFill>
              </a:rPr>
              <a:t>entire</a:t>
            </a:r>
            <a:r>
              <a:rPr lang="en-US" dirty="0"/>
              <a:t> form and submit it along with an </a:t>
            </a:r>
            <a:r>
              <a:rPr lang="en-US" u="sng" dirty="0"/>
              <a:t>unsigned</a:t>
            </a:r>
            <a:r>
              <a:rPr lang="en-US" dirty="0"/>
              <a:t> copy of the lease</a:t>
            </a:r>
            <a:r>
              <a:rPr lang="en-US" b="1" i="1" dirty="0"/>
              <a:t> AND verification of ownership of the unit to be rented (this is new 9/2020)</a:t>
            </a:r>
            <a:r>
              <a:rPr lang="en-US" dirty="0"/>
              <a:t>. Nothing will be processed w/o the unsigned lease and </a:t>
            </a:r>
            <a:r>
              <a:rPr lang="en-US" dirty="0">
                <a:solidFill>
                  <a:srgbClr val="FF0000"/>
                </a:solidFill>
              </a:rPr>
              <a:t>a copy of a document verifying ownership of the unit (deed, escrow statement, assessment, etc.)</a:t>
            </a:r>
          </a:p>
          <a:p>
            <a:pPr marL="0" indent="0">
              <a:buNone/>
            </a:pPr>
            <a:endParaRPr lang="en-US" dirty="0"/>
          </a:p>
          <a:p>
            <a:r>
              <a:rPr lang="en-US" dirty="0"/>
              <a:t>If there is a property management agreement in place for the unit</a:t>
            </a:r>
            <a:r>
              <a:rPr lang="en-US" b="1" i="1" dirty="0"/>
              <a:t>, a copy of this agreement must also be submitted</a:t>
            </a:r>
            <a:r>
              <a:rPr lang="en-US" dirty="0"/>
              <a:t> with the RFTA and copy of the lease.</a:t>
            </a:r>
          </a:p>
          <a:p>
            <a:pPr marL="0" indent="0">
              <a:buNone/>
            </a:pPr>
            <a:endParaRPr lang="en-US" dirty="0"/>
          </a:p>
          <a:p>
            <a:r>
              <a:rPr lang="en-US" dirty="0"/>
              <a:t>Please check our website to determine the correct Housing Agent the forms should be submitted to </a:t>
            </a:r>
            <a:r>
              <a:rPr lang="en-US" dirty="0">
                <a:hlinkClick r:id="rId2"/>
              </a:rPr>
              <a:t>www.centralvahousing.org</a:t>
            </a:r>
            <a:r>
              <a:rPr lang="en-US" dirty="0"/>
              <a:t> or ask your potential tenant.</a:t>
            </a:r>
          </a:p>
        </p:txBody>
      </p:sp>
      <p:sp>
        <p:nvSpPr>
          <p:cNvPr id="4" name="Slide Number Placeholder 3"/>
          <p:cNvSpPr>
            <a:spLocks noGrp="1"/>
          </p:cNvSpPr>
          <p:nvPr>
            <p:ph type="sldNum" sz="quarter" idx="12"/>
          </p:nvPr>
        </p:nvSpPr>
        <p:spPr/>
        <p:txBody>
          <a:bodyPr/>
          <a:lstStyle/>
          <a:p>
            <a:fld id="{42966291-AA7F-4F7D-A711-91804D537899}" type="slidenum">
              <a:rPr lang="en-US" smtClean="0"/>
              <a:t>6</a:t>
            </a:fld>
            <a:endParaRPr lang="en-US" dirty="0"/>
          </a:p>
        </p:txBody>
      </p:sp>
    </p:spTree>
    <p:extLst>
      <p:ext uri="{BB962C8B-B14F-4D97-AF65-F5344CB8AC3E}">
        <p14:creationId xmlns:p14="http://schemas.microsoft.com/office/powerpoint/2010/main" val="520837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lumMod val="75000"/>
                  </a:schemeClr>
                </a:solidFill>
              </a:rPr>
              <a:t>Approving the RTA</a:t>
            </a: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400" dirty="0"/>
              <a:t>The proposed rent and utilities will be evaluated against the Small Area Voucher Payment Standard (SAVPS) or Voucher Payment Standard (VPS) which is determined by zip code per HUD.</a:t>
            </a:r>
          </a:p>
          <a:p>
            <a:r>
              <a:rPr lang="en-US" sz="2400" dirty="0"/>
              <a:t>The proposed rent must be reasonable when compared to other similar units.</a:t>
            </a:r>
          </a:p>
          <a:p>
            <a:r>
              <a:rPr lang="en-US" sz="2400" dirty="0"/>
              <a:t>The landlord/property manager </a:t>
            </a:r>
            <a:r>
              <a:rPr lang="en-US" sz="2400" b="1" i="1" u="sng" dirty="0">
                <a:solidFill>
                  <a:srgbClr val="00B0F0"/>
                </a:solidFill>
              </a:rPr>
              <a:t>may</a:t>
            </a:r>
            <a:r>
              <a:rPr lang="en-US" sz="2400" dirty="0"/>
              <a:t> be requested to supply 3 </a:t>
            </a:r>
            <a:r>
              <a:rPr lang="en-US" sz="2400" dirty="0" err="1"/>
              <a:t>comparables</a:t>
            </a:r>
            <a:r>
              <a:rPr lang="en-US" sz="2400" dirty="0"/>
              <a:t> if the agent is unable to locate them. If the rent is not deemed reasonable per the comps the family must seek housing elsewhere.</a:t>
            </a:r>
          </a:p>
          <a:p>
            <a:r>
              <a:rPr lang="en-US" sz="2400" dirty="0"/>
              <a:t>Comps must be from the same area, same number of bedrooms, approximate square footage, age and within $100 of the proposed rent.</a:t>
            </a:r>
          </a:p>
        </p:txBody>
      </p:sp>
      <p:sp>
        <p:nvSpPr>
          <p:cNvPr id="4" name="Slide Number Placeholder 3"/>
          <p:cNvSpPr>
            <a:spLocks noGrp="1"/>
          </p:cNvSpPr>
          <p:nvPr>
            <p:ph type="sldNum" sz="quarter" idx="12"/>
          </p:nvPr>
        </p:nvSpPr>
        <p:spPr/>
        <p:txBody>
          <a:bodyPr/>
          <a:lstStyle/>
          <a:p>
            <a:fld id="{42966291-AA7F-4F7D-A711-91804D537899}" type="slidenum">
              <a:rPr lang="en-US" smtClean="0"/>
              <a:t>7</a:t>
            </a:fld>
            <a:endParaRPr lang="en-US" dirty="0"/>
          </a:p>
        </p:txBody>
      </p:sp>
    </p:spTree>
    <p:extLst>
      <p:ext uri="{BB962C8B-B14F-4D97-AF65-F5344CB8AC3E}">
        <p14:creationId xmlns:p14="http://schemas.microsoft.com/office/powerpoint/2010/main" val="3748049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40000"/>
                    <a:lumOff val="60000"/>
                  </a:schemeClr>
                </a:solidFill>
              </a:rPr>
              <a:t>Inspection of the Property</a:t>
            </a:r>
          </a:p>
        </p:txBody>
      </p:sp>
      <p:sp>
        <p:nvSpPr>
          <p:cNvPr id="3" name="Content Placeholder 2"/>
          <p:cNvSpPr>
            <a:spLocks noGrp="1"/>
          </p:cNvSpPr>
          <p:nvPr>
            <p:ph idx="1"/>
          </p:nvPr>
        </p:nvSpPr>
        <p:spPr/>
        <p:txBody>
          <a:bodyPr>
            <a:normAutofit fontScale="70000" lnSpcReduction="20000"/>
          </a:bodyPr>
          <a:lstStyle/>
          <a:p>
            <a:r>
              <a:rPr lang="en-US" dirty="0"/>
              <a:t>The unit must be inspected to ensure that it meets the Housing Quality Standards (HQS) set by HUD. Initial Inspection Guidelines are attached to the RFTA for your convenience.</a:t>
            </a:r>
          </a:p>
          <a:p>
            <a:r>
              <a:rPr lang="en-US" dirty="0"/>
              <a:t>The family may not move into the unit </a:t>
            </a:r>
            <a:r>
              <a:rPr lang="en-US" i="1" dirty="0"/>
              <a:t>with assistance </a:t>
            </a:r>
            <a:r>
              <a:rPr lang="en-US" dirty="0"/>
              <a:t>prior to the unit passing inspection.</a:t>
            </a:r>
          </a:p>
          <a:p>
            <a:r>
              <a:rPr lang="en-US" dirty="0"/>
              <a:t>The owner/landlord or their representative </a:t>
            </a:r>
            <a:r>
              <a:rPr lang="en-US" b="1" dirty="0"/>
              <a:t>must</a:t>
            </a:r>
            <a:r>
              <a:rPr lang="en-US" dirty="0"/>
              <a:t> attend the initial inspection. (Some inspections may be performed virtually depending on the inspection schedule).</a:t>
            </a:r>
          </a:p>
          <a:p>
            <a:r>
              <a:rPr lang="en-US" dirty="0"/>
              <a:t>The family should not be present at the initial inspection.</a:t>
            </a:r>
          </a:p>
          <a:p>
            <a:r>
              <a:rPr lang="en-US" dirty="0"/>
              <a:t>The CVHC inspector will contact the owner/landlord to schedule the inspection once our office has approved the RFTA.  Do not call the Housing Agent to inquire when the inspection will be as they do not schedule the inspections.  </a:t>
            </a:r>
          </a:p>
          <a:p>
            <a:r>
              <a:rPr lang="en-US" dirty="0"/>
              <a:t>Owner/landlords are </a:t>
            </a:r>
            <a:r>
              <a:rPr lang="en-US" b="1" i="1" dirty="0">
                <a:solidFill>
                  <a:srgbClr val="FF0000"/>
                </a:solidFill>
              </a:rPr>
              <a:t>encouraged</a:t>
            </a:r>
            <a:r>
              <a:rPr lang="en-US" dirty="0"/>
              <a:t> to do a walk through inspection prior to the CVHC inspection.</a:t>
            </a:r>
          </a:p>
        </p:txBody>
      </p:sp>
      <p:sp>
        <p:nvSpPr>
          <p:cNvPr id="4" name="Slide Number Placeholder 3"/>
          <p:cNvSpPr>
            <a:spLocks noGrp="1"/>
          </p:cNvSpPr>
          <p:nvPr>
            <p:ph type="sldNum" sz="quarter" idx="12"/>
          </p:nvPr>
        </p:nvSpPr>
        <p:spPr/>
        <p:txBody>
          <a:bodyPr/>
          <a:lstStyle/>
          <a:p>
            <a:fld id="{42966291-AA7F-4F7D-A711-91804D537899}" type="slidenum">
              <a:rPr lang="en-US" smtClean="0"/>
              <a:t>8</a:t>
            </a:fld>
            <a:endParaRPr lang="en-US" dirty="0"/>
          </a:p>
        </p:txBody>
      </p:sp>
    </p:spTree>
    <p:extLst>
      <p:ext uri="{BB962C8B-B14F-4D97-AF65-F5344CB8AC3E}">
        <p14:creationId xmlns:p14="http://schemas.microsoft.com/office/powerpoint/2010/main" val="425502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Inspections cont’d</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dirty="0"/>
              <a:t>Please ensure the property is ready for the inspection.  A re-inspect could take up to 25 days after we are notified the deficiencies have been corrected. This is on accordance with HUD policy.</a:t>
            </a:r>
          </a:p>
          <a:p>
            <a:pPr marL="0" indent="0">
              <a:lnSpc>
                <a:spcPct val="120000"/>
              </a:lnSpc>
              <a:buNone/>
            </a:pPr>
            <a:endParaRPr lang="en-US" dirty="0"/>
          </a:p>
          <a:p>
            <a:pPr>
              <a:lnSpc>
                <a:spcPct val="120000"/>
              </a:lnSpc>
            </a:pPr>
            <a:r>
              <a:rPr lang="en-US" dirty="0"/>
              <a:t>	All interior/exterior maintenance and cleaning must be completed 	prior to inspection.  </a:t>
            </a:r>
          </a:p>
          <a:p>
            <a:pPr>
              <a:lnSpc>
                <a:spcPct val="120000"/>
              </a:lnSpc>
            </a:pPr>
            <a:r>
              <a:rPr lang="en-US" dirty="0"/>
              <a:t>	The property must be </a:t>
            </a:r>
            <a:r>
              <a:rPr lang="en-US" b="1" dirty="0"/>
              <a:t>vacant and empty</a:t>
            </a:r>
            <a:r>
              <a:rPr lang="en-US" dirty="0"/>
              <a:t>.</a:t>
            </a:r>
          </a:p>
          <a:p>
            <a:pPr>
              <a:lnSpc>
                <a:spcPct val="120000"/>
              </a:lnSpc>
            </a:pPr>
            <a:r>
              <a:rPr lang="en-US" dirty="0"/>
              <a:t>	</a:t>
            </a:r>
            <a:r>
              <a:rPr lang="en-US" b="1" i="1" u="sng" dirty="0"/>
              <a:t>All utilities must be on at the owner/landlord’s expense</a:t>
            </a:r>
            <a:r>
              <a:rPr lang="en-US" dirty="0"/>
              <a:t>. If 	utilities are not on it will be cited as a failed inspection.</a:t>
            </a:r>
          </a:p>
          <a:p>
            <a:pPr>
              <a:lnSpc>
                <a:spcPct val="120000"/>
              </a:lnSpc>
            </a:pPr>
            <a:endParaRPr lang="en-US" dirty="0"/>
          </a:p>
          <a:p>
            <a:pPr marL="0" indent="0">
              <a:lnSpc>
                <a:spcPct val="120000"/>
              </a:lnSpc>
              <a:buNone/>
            </a:pPr>
            <a:r>
              <a:rPr lang="en-US" dirty="0"/>
              <a:t>Re-inspections on initial inspections will be completed </a:t>
            </a:r>
            <a:r>
              <a:rPr lang="en-US" b="1" dirty="0"/>
              <a:t>only one time</a:t>
            </a:r>
            <a:r>
              <a:rPr lang="en-US" dirty="0"/>
              <a:t>.  If the unit fails the second inspection, the property is deemed ineligible and the participant family will be instructed to search for other housing.  </a:t>
            </a:r>
          </a:p>
          <a:p>
            <a:endParaRPr lang="en-US" dirty="0"/>
          </a:p>
        </p:txBody>
      </p:sp>
      <p:sp>
        <p:nvSpPr>
          <p:cNvPr id="4" name="Slide Number Placeholder 3"/>
          <p:cNvSpPr>
            <a:spLocks noGrp="1"/>
          </p:cNvSpPr>
          <p:nvPr>
            <p:ph type="sldNum" sz="quarter" idx="12"/>
          </p:nvPr>
        </p:nvSpPr>
        <p:spPr/>
        <p:txBody>
          <a:bodyPr/>
          <a:lstStyle/>
          <a:p>
            <a:fld id="{42966291-AA7F-4F7D-A711-91804D537899}" type="slidenum">
              <a:rPr lang="en-US" smtClean="0"/>
              <a:t>9</a:t>
            </a:fld>
            <a:endParaRPr lang="en-US" dirty="0"/>
          </a:p>
        </p:txBody>
      </p:sp>
    </p:spTree>
    <p:extLst>
      <p:ext uri="{BB962C8B-B14F-4D97-AF65-F5344CB8AC3E}">
        <p14:creationId xmlns:p14="http://schemas.microsoft.com/office/powerpoint/2010/main" val="1636280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3872</TotalTime>
  <Words>2393</Words>
  <Application>Microsoft Office PowerPoint</Application>
  <PresentationFormat>On-screen Show (4:3)</PresentationFormat>
  <Paragraphs>157</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Terms To Know</vt:lpstr>
      <vt:lpstr>Calculating HAP</vt:lpstr>
      <vt:lpstr>Screening Families</vt:lpstr>
      <vt:lpstr>Getting the Process Started</vt:lpstr>
      <vt:lpstr>Completing and Submitting the  Request for Tenancy Approval </vt:lpstr>
      <vt:lpstr>Approving the RTA</vt:lpstr>
      <vt:lpstr>Inspection of the Property</vt:lpstr>
      <vt:lpstr>Inspections cont’d</vt:lpstr>
      <vt:lpstr>Inspections cont’d</vt:lpstr>
      <vt:lpstr>The HAP Contract</vt:lpstr>
      <vt:lpstr>Recommendations </vt:lpstr>
      <vt:lpstr>Ending the Lease Term</vt:lpstr>
      <vt:lpstr>SALE OF YOUR PROPERTY</vt:lpstr>
      <vt:lpstr>End of Participation</vt:lpstr>
      <vt:lpstr> Advantages to Housing Choice Voucher Program Participation by Landlords</vt:lpstr>
      <vt:lpstr>CVHC Offers Loss Mitigation Counseling </vt:lpstr>
      <vt:lpstr>Central Virginia Housing Coalition</vt:lpstr>
      <vt:lpstr>Central Virginia Housing Coalition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VIRGINIA HOUSING COALITION</dc:title>
  <dc:creator>Brian Phelps</dc:creator>
  <cp:lastModifiedBy>Carl Bardy</cp:lastModifiedBy>
  <cp:revision>205</cp:revision>
  <cp:lastPrinted>2019-04-26T11:32:39Z</cp:lastPrinted>
  <dcterms:created xsi:type="dcterms:W3CDTF">2012-11-27T19:11:25Z</dcterms:created>
  <dcterms:modified xsi:type="dcterms:W3CDTF">2022-12-22T20:11:57Z</dcterms:modified>
</cp:coreProperties>
</file>